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7"/>
  </p:notesMasterIdLst>
  <p:sldIdLst>
    <p:sldId id="258" r:id="rId2"/>
    <p:sldId id="274" r:id="rId3"/>
    <p:sldId id="298" r:id="rId4"/>
    <p:sldId id="275" r:id="rId5"/>
    <p:sldId id="276" r:id="rId6"/>
    <p:sldId id="277" r:id="rId7"/>
    <p:sldId id="278" r:id="rId8"/>
    <p:sldId id="280" r:id="rId9"/>
    <p:sldId id="294" r:id="rId10"/>
    <p:sldId id="279" r:id="rId11"/>
    <p:sldId id="299" r:id="rId12"/>
    <p:sldId id="300" r:id="rId13"/>
    <p:sldId id="301" r:id="rId14"/>
    <p:sldId id="302" r:id="rId15"/>
    <p:sldId id="28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85696" autoAdjust="0"/>
  </p:normalViewPr>
  <p:slideViewPr>
    <p:cSldViewPr snapToGrid="0">
      <p:cViewPr varScale="1">
        <p:scale>
          <a:sx n="91" d="100"/>
          <a:sy n="91" d="100"/>
        </p:scale>
        <p:origin x="9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35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958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0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0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15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46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0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76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71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08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9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8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en-GB" sz="4800" dirty="0">
                <a:solidFill>
                  <a:schemeClr val="bg1"/>
                </a:solidFill>
                <a:latin typeface="+mn-lt"/>
                <a:cs typeface="Arial" pitchFamily="34" charset="0"/>
              </a:rPr>
              <a:t>DATA MODELLING</a:t>
            </a:r>
            <a:br>
              <a:rPr lang="en-GB" sz="48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+mn-lt"/>
                <a:cs typeface="Arial" pitchFamily="34" charset="0"/>
              </a:rPr>
              <a:t>OVERVIEW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41ABD407-BABD-AEDF-EF50-D5BFB8462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4967" y="5496836"/>
            <a:ext cx="2425001" cy="12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9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cardinality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/>
              <a:t>Cardinality refers to the relationships between the data in two database tables. Cardinality defines how many instances of one entity are related to instances of another entity.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/>
              <a:t>In other words, cardinality describes a fundamental relationship between two entities or objects. There are three relationship types or cardinalities: one-to-one, one-to-many, and many-to-many. Entity-Relationship (ER) diagrams are used to describe the cardinality in databases.</a:t>
            </a:r>
            <a:endParaRPr lang="en-GB" sz="1800" dirty="0">
              <a:effectLst/>
              <a:latin typeface="Corbel" panose="020B0503020204020204" pitchFamily="34" charset="0"/>
              <a:ea typeface="SimSun" panose="02010600030101010101" pitchFamily="2" charset="-122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49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DBC610-727C-7769-F4DF-E637DF234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0089111-FBB8-0EF8-F5A5-A5EC9F635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3D1515-330F-DAE7-22A4-A68A987A9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185E2C-F735-ABBE-770D-F3670DE40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2F209E-6CA8-C985-CE4F-ACD038B19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ONE TO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ED352-1C6A-ED7A-DCB8-689B3D2B7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Each instance in one entity relates to only one instance in the other, and vice versa.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Entities:</a:t>
            </a:r>
            <a:r>
              <a:rPr lang="en-GB" dirty="0"/>
              <a:t> </a:t>
            </a:r>
            <a:r>
              <a:rPr lang="en-GB" i="1" dirty="0"/>
              <a:t>Person</a:t>
            </a:r>
            <a:r>
              <a:rPr lang="en-GB" dirty="0"/>
              <a:t> and </a:t>
            </a:r>
            <a:r>
              <a:rPr lang="en-GB" i="1" dirty="0"/>
              <a:t>Passport</a:t>
            </a:r>
            <a:endParaRPr lang="en-GB" dirty="0"/>
          </a:p>
          <a:p>
            <a:r>
              <a:rPr lang="en-GB" b="1" dirty="0"/>
              <a:t>Relationship:</a:t>
            </a:r>
            <a:r>
              <a:rPr lang="en-GB" dirty="0"/>
              <a:t> Each person has only one passport, and each passport is assigned to only one person.</a:t>
            </a:r>
          </a:p>
          <a:p>
            <a:r>
              <a:rPr lang="en-GB" b="1" dirty="0"/>
              <a:t>Explanation:</a:t>
            </a:r>
            <a:r>
              <a:rPr lang="en-GB" dirty="0"/>
              <a:t> In this case, each person in the "Person" table has a unique passport in the "Passport" table, making it a one-to-one relationship.</a:t>
            </a:r>
          </a:p>
        </p:txBody>
      </p:sp>
    </p:spTree>
    <p:extLst>
      <p:ext uri="{BB962C8B-B14F-4D97-AF65-F5344CB8AC3E}">
        <p14:creationId xmlns:p14="http://schemas.microsoft.com/office/powerpoint/2010/main" val="112188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5BE14-AF40-604B-7AE3-F37D06D0A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7E1E8B8-19D4-3AE9-0259-9202BC56E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47DC70-1903-235B-EAE2-BCBDE0838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E9AFA1-9AB1-BC2C-569D-71627DB33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9B768-D26E-A566-E6F3-E2AEE96B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ONE TO MANY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2658-F00D-2BC5-C82E-8B15628AE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One instance in one entity can relate to multiple instances in the other entity, but each instance in the other entity relates to only one instance in the first.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Entities:</a:t>
            </a:r>
            <a:r>
              <a:rPr lang="en-GB" dirty="0"/>
              <a:t> </a:t>
            </a:r>
            <a:r>
              <a:rPr lang="en-GB" i="1" dirty="0"/>
              <a:t>Teacher</a:t>
            </a:r>
            <a:r>
              <a:rPr lang="en-GB" dirty="0"/>
              <a:t> and </a:t>
            </a:r>
            <a:r>
              <a:rPr lang="en-GB" i="1" dirty="0"/>
              <a:t>Class</a:t>
            </a:r>
            <a:endParaRPr lang="en-GB" dirty="0"/>
          </a:p>
          <a:p>
            <a:r>
              <a:rPr lang="en-GB" b="1" dirty="0"/>
              <a:t>Relationship:</a:t>
            </a:r>
            <a:r>
              <a:rPr lang="en-GB" dirty="0"/>
              <a:t> A teacher can teach multiple classes, but each class is assigned to only one teacher.</a:t>
            </a:r>
          </a:p>
          <a:p>
            <a:r>
              <a:rPr lang="en-GB" b="1" dirty="0"/>
              <a:t>Explanation:</a:t>
            </a:r>
            <a:r>
              <a:rPr lang="en-GB" dirty="0"/>
              <a:t> Here, the "Teacher" table has a one-to-many relationship with the "Class" table since one teacher can be responsible for many classes, but each class is managed by only one teacher.</a:t>
            </a:r>
          </a:p>
        </p:txBody>
      </p:sp>
    </p:spTree>
    <p:extLst>
      <p:ext uri="{BB962C8B-B14F-4D97-AF65-F5344CB8AC3E}">
        <p14:creationId xmlns:p14="http://schemas.microsoft.com/office/powerpoint/2010/main" val="264000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0463DB-D3DC-7161-1F65-766459839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94992C6-4603-1311-9A88-A832C802E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43FCB9-7370-E61E-E18C-0181ECF65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F9394A-72A9-BCA4-A3A8-1D71A5271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02F61E-D387-FA2E-B52C-9AF95E1F0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MANY TO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1EA6F-1B3A-E532-C532-D87E05256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Many instances in one entity can relate to a single instance in the other entity.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Entities:</a:t>
            </a:r>
            <a:r>
              <a:rPr lang="en-GB" dirty="0"/>
              <a:t> </a:t>
            </a:r>
            <a:r>
              <a:rPr lang="en-GB" i="1" dirty="0"/>
              <a:t>Employee</a:t>
            </a:r>
            <a:r>
              <a:rPr lang="en-GB" dirty="0"/>
              <a:t> and </a:t>
            </a:r>
            <a:r>
              <a:rPr lang="en-GB" i="1" dirty="0"/>
              <a:t>Department</a:t>
            </a:r>
            <a:endParaRPr lang="en-GB" dirty="0"/>
          </a:p>
          <a:p>
            <a:r>
              <a:rPr lang="en-GB" b="1" dirty="0"/>
              <a:t>Relationship:</a:t>
            </a:r>
            <a:r>
              <a:rPr lang="en-GB" dirty="0"/>
              <a:t> Many employees work in one department, but each employee works in only one department.</a:t>
            </a:r>
          </a:p>
          <a:p>
            <a:r>
              <a:rPr lang="en-GB" b="1" dirty="0"/>
              <a:t>Explanation:</a:t>
            </a:r>
            <a:r>
              <a:rPr lang="en-GB" dirty="0"/>
              <a:t> Here, the "Employee" table has a many-to-one relationship with the "Department" table, as multiple employees can belong to the same department.</a:t>
            </a:r>
          </a:p>
        </p:txBody>
      </p:sp>
    </p:spTree>
    <p:extLst>
      <p:ext uri="{BB962C8B-B14F-4D97-AF65-F5344CB8AC3E}">
        <p14:creationId xmlns:p14="http://schemas.microsoft.com/office/powerpoint/2010/main" val="271708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51EA55-693E-A0E6-DEC4-CDFDEF703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F94410E-FD81-3B5B-7B35-149850BF1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3488FF-4A16-1ADB-6F8D-39CA4E149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DD54FE-582F-576E-493D-510225A00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E3F632-E178-9308-3416-A1720311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MANY TO MANY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281D0-F1DC-FC63-7BD9-D8EC2DE9A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Multiple instances in one entity can relate to multiple instances in the other.</a:t>
            </a:r>
          </a:p>
          <a:p>
            <a:r>
              <a:rPr lang="en-GB" b="1" dirty="0"/>
              <a:t>Example:</a:t>
            </a:r>
            <a:endParaRPr lang="en-GB" dirty="0"/>
          </a:p>
          <a:p>
            <a:r>
              <a:rPr lang="en-GB" b="1" dirty="0"/>
              <a:t>Entities:</a:t>
            </a:r>
            <a:r>
              <a:rPr lang="en-GB" dirty="0"/>
              <a:t> </a:t>
            </a:r>
            <a:r>
              <a:rPr lang="en-GB" i="1" dirty="0"/>
              <a:t>Student</a:t>
            </a:r>
            <a:r>
              <a:rPr lang="en-GB" dirty="0"/>
              <a:t> and </a:t>
            </a:r>
            <a:r>
              <a:rPr lang="en-GB" i="1" dirty="0"/>
              <a:t>Course</a:t>
            </a:r>
            <a:endParaRPr lang="en-GB" dirty="0"/>
          </a:p>
          <a:p>
            <a:r>
              <a:rPr lang="en-GB" b="1" dirty="0"/>
              <a:t>Relationship:</a:t>
            </a:r>
            <a:r>
              <a:rPr lang="en-GB" dirty="0"/>
              <a:t> A student can </a:t>
            </a:r>
            <a:r>
              <a:rPr lang="en-GB" dirty="0" err="1"/>
              <a:t>enroll</a:t>
            </a:r>
            <a:r>
              <a:rPr lang="en-GB" dirty="0"/>
              <a:t> in multiple courses, and a course can have multiple students.</a:t>
            </a:r>
          </a:p>
          <a:p>
            <a:r>
              <a:rPr lang="en-GB" b="1" dirty="0"/>
              <a:t>Explanation:</a:t>
            </a:r>
            <a:r>
              <a:rPr lang="en-GB" dirty="0"/>
              <a:t> Here, "Student" and "Course" have a many-to-many relationship. To implement this in a database, we often use a </a:t>
            </a:r>
            <a:r>
              <a:rPr lang="en-GB" i="1" dirty="0"/>
              <a:t>junction table</a:t>
            </a:r>
            <a:r>
              <a:rPr lang="en-GB" dirty="0"/>
              <a:t> (like </a:t>
            </a:r>
            <a:r>
              <a:rPr lang="en-GB" i="1" dirty="0" err="1"/>
              <a:t>Enrollment</a:t>
            </a:r>
            <a:r>
              <a:rPr lang="en-GB" dirty="0"/>
              <a:t>) that holds records of each unique student-course combination.</a:t>
            </a:r>
          </a:p>
          <a:p>
            <a:r>
              <a:rPr lang="en-GB" dirty="0"/>
              <a:t>These cardinalities help define the relationships in a database, structuring how data is linked and retrieved across tables.</a:t>
            </a:r>
          </a:p>
        </p:txBody>
      </p:sp>
    </p:spTree>
    <p:extLst>
      <p:ext uri="{BB962C8B-B14F-4D97-AF65-F5344CB8AC3E}">
        <p14:creationId xmlns:p14="http://schemas.microsoft.com/office/powerpoint/2010/main" val="79540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Purpose of </a:t>
            </a:r>
            <a:r>
              <a:rPr lang="en-US" dirty="0" err="1"/>
              <a:t>normalisation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US" dirty="0"/>
              <a:t>Relational Database theory has been developed to help you design the best and most reliable structure for your database.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/>
              <a:t>The process of efficiently organising data in a database is referred to as normalisation - a way to organize data in a database to make it more efficient and reliable.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b="1" dirty="0"/>
              <a:t>Reduce Duplication</a:t>
            </a:r>
            <a:r>
              <a:rPr lang="en-GB" dirty="0"/>
              <a:t>: Normalization helps to avoid storing the same information in multiple places. This saves space and keeps data consistent.</a:t>
            </a:r>
          </a:p>
          <a:p>
            <a:pPr marL="0" indent="0">
              <a:buNone/>
            </a:pPr>
            <a:r>
              <a:rPr lang="en-GB" b="1" dirty="0"/>
              <a:t>Ensure Accuracy</a:t>
            </a:r>
            <a:r>
              <a:rPr lang="en-GB" dirty="0"/>
              <a:t>: By organizing data properly, normalization helps keep information correct and up-to-date. If something changes, you only have to update it in one place.</a:t>
            </a:r>
          </a:p>
          <a:p>
            <a:pPr marL="0" indent="0">
              <a:buNone/>
            </a:pPr>
            <a:r>
              <a:rPr lang="en-GB" b="1" dirty="0"/>
              <a:t>Make Searches Faster</a:t>
            </a:r>
            <a:r>
              <a:rPr lang="en-GB" dirty="0"/>
              <a:t>: A well-organized database can help find and retrieve information more quickly.</a:t>
            </a:r>
          </a:p>
          <a:p>
            <a:pPr marL="0" indent="0">
              <a:buNone/>
            </a:pPr>
            <a:r>
              <a:rPr lang="en-GB" b="1" dirty="0"/>
              <a:t>Easier to Update</a:t>
            </a:r>
            <a:r>
              <a:rPr lang="en-GB" dirty="0"/>
              <a:t>: Normalization makes it simpler to add, change, or remove data without causing problems.</a:t>
            </a:r>
          </a:p>
          <a:p>
            <a:pPr marL="0" indent="0">
              <a:buNone/>
            </a:pPr>
            <a:r>
              <a:rPr lang="en-GB" b="1" dirty="0"/>
              <a:t>Define Connections</a:t>
            </a:r>
            <a:r>
              <a:rPr lang="en-GB" dirty="0"/>
              <a:t>: It helps establish how different pieces of information relate to each other, making it easier to manage.</a:t>
            </a:r>
          </a:p>
          <a:p>
            <a:pPr marL="0" indent="0">
              <a:buNone/>
            </a:pPr>
            <a:r>
              <a:rPr lang="en-GB" b="1" dirty="0"/>
              <a:t>Support Growth</a:t>
            </a:r>
            <a:r>
              <a:rPr lang="en-GB" dirty="0"/>
              <a:t>: As more data is added, a normalized structure can adapt better, making it easier to expand.</a:t>
            </a:r>
          </a:p>
          <a:p>
            <a:pPr marL="0" indent="0">
              <a:buNone/>
            </a:pPr>
            <a:r>
              <a:rPr lang="en-GB" sz="2300" dirty="0"/>
              <a:t>In summary, normalization makes databases work better by keeping data organized and reliable.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625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Outcome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>
                <a:solidFill>
                  <a:srgbClr val="000000"/>
                </a:solidFill>
                <a:effectLst/>
                <a:latin typeface="ArialMT"/>
              </a:rPr>
              <a:t>Understand the concepts of logical data modelling. </a:t>
            </a:r>
          </a:p>
          <a:p>
            <a:pPr marL="0" indent="0">
              <a:buNone/>
            </a:pPr>
            <a:r>
              <a:rPr lang="en-GB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Performance Criteria </a:t>
            </a:r>
            <a:endParaRPr lang="en-GB" dirty="0"/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.1 Describe entities and the types of attributes which can be assigned to them. </a:t>
            </a:r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.2 Describe the type of relationships which can exist between entities. </a:t>
            </a:r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.3 Explain the objectives of data normalisation and describe the Third Normal Form (3NF). </a:t>
            </a:r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.4 Explain the types of keys and their use. </a:t>
            </a:r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.5 Describe an application where un-normalised or de-normalised data may be used. </a:t>
            </a:r>
          </a:p>
          <a:p>
            <a:pPr marL="0" indent="0">
              <a:buNone/>
            </a:pPr>
            <a:r>
              <a:rPr lang="en-GB" sz="1600" b="0" dirty="0">
                <a:solidFill>
                  <a:srgbClr val="000000"/>
                </a:solidFill>
                <a:effectLst/>
                <a:latin typeface="ArialMT"/>
              </a:rPr>
              <a:t>1 .6 Describe the types of standard notation which can be used to represent data sets as logical data models.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7509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RELATIONAL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0" i="0" dirty="0">
                <a:solidFill>
                  <a:srgbClr val="374151"/>
                </a:solidFill>
                <a:effectLst/>
                <a:latin typeface="Söhne"/>
              </a:rPr>
              <a:t>A relational database is a type of database that organizes data into tables, which consist of rows and columns. </a:t>
            </a:r>
          </a:p>
          <a:p>
            <a:pPr marL="0" indent="0">
              <a:buNone/>
            </a:pPr>
            <a:r>
              <a:rPr lang="en-GB" sz="2400" b="0" i="0" dirty="0">
                <a:solidFill>
                  <a:srgbClr val="374151"/>
                </a:solidFill>
                <a:effectLst/>
                <a:latin typeface="Söhne"/>
              </a:rPr>
              <a:t>In a relational database, data is structured in a way that facilitates the establishment of relationships between different pieces of information.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9448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What is an entity?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Any real world phenomenon [something] about which we want to record data can be described as an </a:t>
            </a:r>
            <a:r>
              <a:rPr lang="en-US" sz="1800" b="1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entity</a:t>
            </a:r>
            <a:r>
              <a:rPr lang="en-US" sz="1800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.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1115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What is an attribute?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For each entity, we need to establish what data items or </a:t>
            </a:r>
            <a:r>
              <a:rPr lang="en-US" sz="1800" b="1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attributes</a:t>
            </a:r>
            <a:r>
              <a:rPr lang="en-US" sz="1800" dirty="0">
                <a:effectLst/>
                <a:latin typeface="Corbel" panose="020B050302020402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 we need to record.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14851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What is the domain of an attribute?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The </a:t>
            </a:r>
            <a:r>
              <a:rPr lang="en-GB" i="1" dirty="0"/>
              <a:t>domain of an attribute</a:t>
            </a:r>
            <a:r>
              <a:rPr lang="en-GB" dirty="0"/>
              <a:t> in a database is the set of all possible values that an attribute (or column) can have. It defines the type and range of values allowed for that attribute. For example:</a:t>
            </a:r>
          </a:p>
          <a:p>
            <a:r>
              <a:rPr lang="en-GB" dirty="0"/>
              <a:t>For an attribute "Age," the domain might be all integer values from 0 to 120.</a:t>
            </a:r>
          </a:p>
          <a:p>
            <a:r>
              <a:rPr lang="en-GB" dirty="0"/>
              <a:t>For an attribute "Email," the domain would be all valid email addresses.</a:t>
            </a:r>
          </a:p>
          <a:p>
            <a:r>
              <a:rPr lang="en-GB" dirty="0"/>
              <a:t>Setting a domain helps maintain data integrity by restricting values to a specific type, range, or format, ensuring that data stored in the database is consistent and meaningful.</a:t>
            </a:r>
          </a:p>
        </p:txBody>
      </p:sp>
    </p:spTree>
    <p:extLst>
      <p:ext uri="{BB962C8B-B14F-4D97-AF65-F5344CB8AC3E}">
        <p14:creationId xmlns:p14="http://schemas.microsoft.com/office/powerpoint/2010/main" val="1205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What is the entity integrity rule?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The entity integrity rule is a principle in database management that ensures each record in a table is unique and identifiable. It requires that the primary key (the unique identifier for each record) cannot have a </a:t>
            </a:r>
            <a:r>
              <a:rPr lang="en-GB" i="1" dirty="0"/>
              <a:t>null</a:t>
            </a:r>
            <a:r>
              <a:rPr lang="en-GB" dirty="0"/>
              <a:t> (empty) value. This is because the primary key uniquely distinguishes each record, and if it were empty, it would be impossible to uniquely identify records, leading to inconsistencies in the data.</a:t>
            </a:r>
          </a:p>
          <a:p>
            <a:r>
              <a:rPr lang="en-GB" dirty="0"/>
              <a:t>In simple terms: every record must have a unique ID that isn't blank.</a:t>
            </a:r>
          </a:p>
        </p:txBody>
      </p:sp>
    </p:spTree>
    <p:extLst>
      <p:ext uri="{BB962C8B-B14F-4D97-AF65-F5344CB8AC3E}">
        <p14:creationId xmlns:p14="http://schemas.microsoft.com/office/powerpoint/2010/main" val="356575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Entity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  <a:buNone/>
            </a:pPr>
            <a:endParaRPr lang="en-GB" sz="1800" dirty="0">
              <a:effectLst/>
              <a:latin typeface="Corbel" panose="020B0503020204020204" pitchFamily="34" charset="0"/>
              <a:ea typeface="SimSun" panose="02010600030101010101" pitchFamily="2" charset="-122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8A080F-E984-09CC-7182-990D5EF92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101" y="2123893"/>
            <a:ext cx="6077798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72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1748413"/>
            <a:ext cx="8779512" cy="3778180"/>
          </a:xfrm>
        </p:spPr>
        <p:txBody>
          <a:bodyPr>
            <a:normAutofit/>
          </a:bodyPr>
          <a:lstStyle/>
          <a:p>
            <a:r>
              <a:rPr lang="en-GB" dirty="0"/>
              <a:t>In a database, a </a:t>
            </a:r>
            <a:r>
              <a:rPr lang="en-GB" i="1" dirty="0"/>
              <a:t>relationship</a:t>
            </a:r>
            <a:r>
              <a:rPr lang="en-GB" dirty="0"/>
              <a:t> between two entities (such as tables) exists when there is a link or connection between them. For this relationship to be meaningful, both entities need to have a </a:t>
            </a:r>
            <a:r>
              <a:rPr lang="en-GB" i="1" dirty="0"/>
              <a:t>common attribute</a:t>
            </a:r>
            <a:r>
              <a:rPr lang="en-GB" dirty="0"/>
              <a:t> — an attribute (or column) that appears in both entities with the same type of information. This common attribute acts as a bridge, allowing the database to connect data across the two tables.</a:t>
            </a:r>
          </a:p>
          <a:p>
            <a:r>
              <a:rPr lang="en-GB" dirty="0"/>
              <a:t>For example, in a database with a "Students" table and a "Courses" table, both tables might have a "</a:t>
            </a:r>
            <a:r>
              <a:rPr lang="en-GB" dirty="0" err="1"/>
              <a:t>StudentID</a:t>
            </a:r>
            <a:r>
              <a:rPr lang="en-GB" dirty="0"/>
              <a:t>" attribute. By having "</a:t>
            </a:r>
            <a:r>
              <a:rPr lang="en-GB" dirty="0" err="1"/>
              <a:t>StudentID</a:t>
            </a:r>
            <a:r>
              <a:rPr lang="en-GB" dirty="0"/>
              <a:t>" in both tables, we can create a relationship, linking each student with the courses they are enrolled in. This common attribute helps ensure that we can reference and organize data across different parts of the database.</a:t>
            </a:r>
          </a:p>
        </p:txBody>
      </p:sp>
    </p:spTree>
    <p:extLst>
      <p:ext uri="{BB962C8B-B14F-4D97-AF65-F5344CB8AC3E}">
        <p14:creationId xmlns:p14="http://schemas.microsoft.com/office/powerpoint/2010/main" val="64899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Web6648</Template>
  <TotalTime>0</TotalTime>
  <Words>1209</Words>
  <Application>Microsoft Office PowerPoint</Application>
  <PresentationFormat>Widescreen</PresentationFormat>
  <Paragraphs>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ArialMT</vt:lpstr>
      <vt:lpstr>Calibri</vt:lpstr>
      <vt:lpstr>Corbel</vt:lpstr>
      <vt:lpstr>Gill Sans MT</vt:lpstr>
      <vt:lpstr>Söhne</vt:lpstr>
      <vt:lpstr>Parcel</vt:lpstr>
      <vt:lpstr>DATA MODELLING OVERVIEW</vt:lpstr>
      <vt:lpstr>Outcome 1</vt:lpstr>
      <vt:lpstr>RELATIONAL DATABASE</vt:lpstr>
      <vt:lpstr>What is an entity?</vt:lpstr>
      <vt:lpstr>What is an attribute?</vt:lpstr>
      <vt:lpstr>What is the domain of an attribute?</vt:lpstr>
      <vt:lpstr>What is the entity integrity rule?</vt:lpstr>
      <vt:lpstr>Entity relationships</vt:lpstr>
      <vt:lpstr>relationship</vt:lpstr>
      <vt:lpstr>cardinality</vt:lpstr>
      <vt:lpstr>ONE TO ONE</vt:lpstr>
      <vt:lpstr>ONE TO MANY</vt:lpstr>
      <vt:lpstr>MANY TO ONE</vt:lpstr>
      <vt:lpstr>MANY TO MANY</vt:lpstr>
      <vt:lpstr>Purpose of normalisation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Authoring a Website</dc:title>
  <dc:creator>Brian Woodcock</dc:creator>
  <cp:lastModifiedBy>Brian Woodcock</cp:lastModifiedBy>
  <cp:revision>11</cp:revision>
  <dcterms:created xsi:type="dcterms:W3CDTF">2022-08-19T12:17:48Z</dcterms:created>
  <dcterms:modified xsi:type="dcterms:W3CDTF">2024-10-29T20:17:19Z</dcterms:modified>
</cp:coreProperties>
</file>